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1" r:id="rId4"/>
    <p:sldId id="263" r:id="rId5"/>
    <p:sldId id="258" r:id="rId6"/>
    <p:sldId id="259" r:id="rId7"/>
    <p:sldId id="260" r:id="rId8"/>
    <p:sldId id="264"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6FC"/>
    <a:srgbClr val="C7C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83A3E-2F89-82FD-5F16-47D96DB832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C53F58-E4E5-0583-A413-36BCBD7DE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A345ECB-E254-060C-741E-0243F6A9DAA8}"/>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E4DDF3C7-F161-E92C-6014-3DF9A7CC20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D2C360-85BB-E4E7-CD7D-12C6122AE7A9}"/>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268720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1EF96-E921-5E9A-C597-A9E5EB0A0D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7A03B3-4810-8E23-C2BE-CA7A97BFAA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907F17-2B03-3649-098D-354FAED7AED2}"/>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7E987A6F-9FE9-431F-C4A7-5C66985915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B5AD7B-E795-7821-6881-CAC466BF7EC7}"/>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9578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5E8A48-BEB3-D12D-C573-A42BAD49241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C83DDD-B1F6-C2A3-69A8-6F13B7DD843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B3EE47-6360-305B-C8B5-D1A490436297}"/>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1ABC014A-CAAB-1C22-8291-EB8F80F3F9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063143-14BD-3938-9C02-85ABBE87CF2D}"/>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537277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28FE8-C3DA-6FFA-FDF1-DEF335DA7F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4B8DB6-AC94-51C8-FEBD-ED8D014F18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EDCC28-9856-004F-4355-EB20AB4EF54F}"/>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37184D87-6892-275A-84CA-4F6BAAAFE2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FFB74F-21C0-9147-22B3-81AA17B0CD1B}"/>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257517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D432F-C56D-E809-17EF-7C7EAC53F0F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AD9546-30D4-8A6A-201C-CCCB70A7F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B4152A4-4043-0419-A2E5-631AE4672555}"/>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D758CC1F-9EAD-CA4D-CBE4-388F4B3358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56E3B0-DCEE-4605-9CA7-B7BE2DACC895}"/>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2489959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71740-77E3-894C-A810-66F1A744F5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07E48C-CDE8-5759-2FA0-8898E52E92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12E866-E504-5504-AB9D-E956286AD2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A7D81B-A7B4-ECE8-F336-89412E58CFBB}"/>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6" name="页脚占位符 5">
            <a:extLst>
              <a:ext uri="{FF2B5EF4-FFF2-40B4-BE49-F238E27FC236}">
                <a16:creationId xmlns:a16="http://schemas.microsoft.com/office/drawing/2014/main" id="{B930D4D8-C2B8-CC87-59DA-FE4DCF6679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057F54-24E8-C529-2DD2-D166AA3F6727}"/>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128068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C8D81-90E3-A500-B51C-E9193DED9F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414132-2204-5B96-C062-3D695AAF3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484899B-53EA-9530-D3B1-F647DE65B3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3A2B10-FADB-6267-7825-64806980C5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7E67E50-5524-6622-7D28-71DBD6B0679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8489FA9-65E1-D0A2-0EBD-FE5E69878973}"/>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8" name="页脚占位符 7">
            <a:extLst>
              <a:ext uri="{FF2B5EF4-FFF2-40B4-BE49-F238E27FC236}">
                <a16:creationId xmlns:a16="http://schemas.microsoft.com/office/drawing/2014/main" id="{72BE7D54-A517-E080-67C0-F4A9530A2A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5291A7-AEA8-D29C-B117-5DD3E0D0F5B1}"/>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9023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A44FF-C3B1-BBB1-660F-E8283255AA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1BA07F-A641-962C-733F-D4657D024F6E}"/>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4" name="页脚占位符 3">
            <a:extLst>
              <a:ext uri="{FF2B5EF4-FFF2-40B4-BE49-F238E27FC236}">
                <a16:creationId xmlns:a16="http://schemas.microsoft.com/office/drawing/2014/main" id="{3083D858-46E0-445F-D9D3-41392E1111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1D0A79-C2CF-958F-447A-74E9442AB18A}"/>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82962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7CCAA7-609F-1782-2BE3-CF5902361E8B}"/>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3" name="页脚占位符 2">
            <a:extLst>
              <a:ext uri="{FF2B5EF4-FFF2-40B4-BE49-F238E27FC236}">
                <a16:creationId xmlns:a16="http://schemas.microsoft.com/office/drawing/2014/main" id="{D7108B16-A9C6-DED9-E146-4AFBE98908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3AE240-33BD-CC53-DB78-E2C43BC62916}"/>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602910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469EC-A652-CCA9-BDAE-D565F1B023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790E1DD-3CC0-7B05-AD02-86D8A07CBB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275C2F9-93DC-224A-DE6F-65314FC38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9A374-C219-F686-3CAB-00B1EC0EB377}"/>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6" name="页脚占位符 5">
            <a:extLst>
              <a:ext uri="{FF2B5EF4-FFF2-40B4-BE49-F238E27FC236}">
                <a16:creationId xmlns:a16="http://schemas.microsoft.com/office/drawing/2014/main" id="{F63F0762-0B19-E467-A70D-6C677D2D40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097FA6-0A19-7DFA-2017-5ADA063BDC3E}"/>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360060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7B3E1-5835-6614-99C3-015A0DBF24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1B8714-CB0E-E410-C0EE-F06EAC481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34ECD3-313C-2B8F-E75C-F75F8C4BC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4E056F-9F0C-4ADB-7C19-64B63EC251C3}"/>
              </a:ext>
            </a:extLst>
          </p:cNvPr>
          <p:cNvSpPr>
            <a:spLocks noGrp="1"/>
          </p:cNvSpPr>
          <p:nvPr>
            <p:ph type="dt" sz="half" idx="10"/>
          </p:nvPr>
        </p:nvSpPr>
        <p:spPr/>
        <p:txBody>
          <a:bodyPr/>
          <a:lstStyle/>
          <a:p>
            <a:fld id="{2345BE9F-C1E2-4154-9B3F-E38AC7B80E03}" type="datetimeFigureOut">
              <a:rPr lang="zh-CN" altLang="en-US" smtClean="0"/>
              <a:t>2023/2/12</a:t>
            </a:fld>
            <a:endParaRPr lang="zh-CN" altLang="en-US"/>
          </a:p>
        </p:txBody>
      </p:sp>
      <p:sp>
        <p:nvSpPr>
          <p:cNvPr id="6" name="页脚占位符 5">
            <a:extLst>
              <a:ext uri="{FF2B5EF4-FFF2-40B4-BE49-F238E27FC236}">
                <a16:creationId xmlns:a16="http://schemas.microsoft.com/office/drawing/2014/main" id="{1BA1E554-637F-084F-CF3A-B8D951E70E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43273C-A240-3735-DA84-8F2B0BE882E8}"/>
              </a:ext>
            </a:extLst>
          </p:cNvPr>
          <p:cNvSpPr>
            <a:spLocks noGrp="1"/>
          </p:cNvSpPr>
          <p:nvPr>
            <p:ph type="sldNum" sz="quarter" idx="12"/>
          </p:nvPr>
        </p:nvSpPr>
        <p:spPr/>
        <p:txBody>
          <a:body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1932747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A4A2AC-C3F8-C27E-73DA-7746E1CE2B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8E415A2-56FB-8DD6-ED3D-57032607B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056193-E291-4685-34E8-7B48BCE97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5BE9F-C1E2-4154-9B3F-E38AC7B80E03}" type="datetimeFigureOut">
              <a:rPr lang="zh-CN" altLang="en-US" smtClean="0"/>
              <a:t>2023/2/12</a:t>
            </a:fld>
            <a:endParaRPr lang="zh-CN" altLang="en-US"/>
          </a:p>
        </p:txBody>
      </p:sp>
      <p:sp>
        <p:nvSpPr>
          <p:cNvPr id="5" name="页脚占位符 4">
            <a:extLst>
              <a:ext uri="{FF2B5EF4-FFF2-40B4-BE49-F238E27FC236}">
                <a16:creationId xmlns:a16="http://schemas.microsoft.com/office/drawing/2014/main" id="{E3E9ECC9-58DD-A349-21A3-D049D3E1C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5101DA3-DAC2-E6F7-CAD9-7E942C2779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05836-1A64-405A-88BE-809A2244BEE7}" type="slidenum">
              <a:rPr lang="zh-CN" altLang="en-US" smtClean="0"/>
              <a:t>‹#›</a:t>
            </a:fld>
            <a:endParaRPr lang="zh-CN" altLang="en-US"/>
          </a:p>
        </p:txBody>
      </p:sp>
    </p:spTree>
    <p:extLst>
      <p:ext uri="{BB962C8B-B14F-4D97-AF65-F5344CB8AC3E}">
        <p14:creationId xmlns:p14="http://schemas.microsoft.com/office/powerpoint/2010/main" val="1527388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F76EB-007B-DF1C-F944-E47B96E0987B}"/>
              </a:ext>
            </a:extLst>
          </p:cNvPr>
          <p:cNvSpPr>
            <a:spLocks noGrp="1"/>
          </p:cNvSpPr>
          <p:nvPr>
            <p:ph type="ctrTitle"/>
          </p:nvPr>
        </p:nvSpPr>
        <p:spPr>
          <a:xfrm>
            <a:off x="1524000" y="1895249"/>
            <a:ext cx="9144000" cy="2387600"/>
          </a:xfrm>
        </p:spPr>
        <p:txBody>
          <a:bodyPr/>
          <a:lstStyle/>
          <a:p>
            <a:r>
              <a:rPr lang="zh-CN" altLang="en-US" dirty="0"/>
              <a:t>温家强</a:t>
            </a:r>
            <a:br>
              <a:rPr lang="en-US" altLang="zh-CN" dirty="0"/>
            </a:br>
            <a:endParaRPr lang="zh-CN" altLang="en-US" dirty="0"/>
          </a:p>
        </p:txBody>
      </p:sp>
      <p:sp>
        <p:nvSpPr>
          <p:cNvPr id="3" name="副标题 2">
            <a:extLst>
              <a:ext uri="{FF2B5EF4-FFF2-40B4-BE49-F238E27FC236}">
                <a16:creationId xmlns:a16="http://schemas.microsoft.com/office/drawing/2014/main" id="{2F658212-D486-DF88-3028-E176595ABFAF}"/>
              </a:ext>
            </a:extLst>
          </p:cNvPr>
          <p:cNvSpPr>
            <a:spLocks noGrp="1"/>
          </p:cNvSpPr>
          <p:nvPr>
            <p:ph type="subTitle" idx="1"/>
          </p:nvPr>
        </p:nvSpPr>
        <p:spPr>
          <a:xfrm>
            <a:off x="4419599" y="3906838"/>
            <a:ext cx="3352800" cy="937305"/>
          </a:xfrm>
        </p:spPr>
        <p:txBody>
          <a:bodyPr/>
          <a:lstStyle/>
          <a:p>
            <a:r>
              <a:rPr lang="zh-CN" altLang="en-US" dirty="0"/>
              <a:t>理学院数学系 </a:t>
            </a:r>
            <a:r>
              <a:rPr lang="en-US" altLang="zh-CN" dirty="0"/>
              <a:t>M607</a:t>
            </a:r>
          </a:p>
          <a:p>
            <a:r>
              <a:rPr lang="en-US" altLang="zh-CN" dirty="0"/>
              <a:t>wenjq@sustech.edu.cn</a:t>
            </a:r>
            <a:endParaRPr lang="zh-CN" altLang="en-US" dirty="0"/>
          </a:p>
        </p:txBody>
      </p:sp>
      <p:sp>
        <p:nvSpPr>
          <p:cNvPr id="4" name="矩形 3">
            <a:extLst>
              <a:ext uri="{FF2B5EF4-FFF2-40B4-BE49-F238E27FC236}">
                <a16:creationId xmlns:a16="http://schemas.microsoft.com/office/drawing/2014/main" id="{F5B45785-3DA6-9C7E-71F5-8743F262C1ED}"/>
              </a:ext>
            </a:extLst>
          </p:cNvPr>
          <p:cNvSpPr/>
          <p:nvPr/>
        </p:nvSpPr>
        <p:spPr>
          <a:xfrm>
            <a:off x="1627413" y="795044"/>
            <a:ext cx="8937171" cy="1200329"/>
          </a:xfrm>
          <a:prstGeom prst="rect">
            <a:avLst/>
          </a:prstGeom>
          <a:noFill/>
        </p:spPr>
        <p:txBody>
          <a:bodyPr wrap="square" lIns="91440" tIns="45720" rIns="91440" bIns="45720">
            <a:spAutoFit/>
          </a:bodyPr>
          <a:lstStyle/>
          <a:p>
            <a:pPr algn="ctr"/>
            <a:r>
              <a:rPr lang="zh-CN" altLang="en-US" sz="7200" b="0" cap="none" spc="0" dirty="0">
                <a:ln w="0"/>
                <a:solidFill>
                  <a:schemeClr val="accent1"/>
                </a:solidFill>
                <a:effectLst>
                  <a:outerShdw blurRad="38100" dist="25400" dir="5400000" algn="ctr" rotWithShape="0">
                    <a:srgbClr val="6E747A">
                      <a:alpha val="43000"/>
                    </a:srgbClr>
                  </a:outerShdw>
                </a:effectLst>
              </a:rPr>
              <a:t>概率论与数理统计</a:t>
            </a:r>
          </a:p>
        </p:txBody>
      </p:sp>
      <p:sp>
        <p:nvSpPr>
          <p:cNvPr id="5" name="副标题 2">
            <a:extLst>
              <a:ext uri="{FF2B5EF4-FFF2-40B4-BE49-F238E27FC236}">
                <a16:creationId xmlns:a16="http://schemas.microsoft.com/office/drawing/2014/main" id="{645352EC-D8A4-FB5B-F7F8-DF74F8B26F12}"/>
              </a:ext>
            </a:extLst>
          </p:cNvPr>
          <p:cNvSpPr txBox="1">
            <a:spLocks/>
          </p:cNvSpPr>
          <p:nvPr/>
        </p:nvSpPr>
        <p:spPr>
          <a:xfrm>
            <a:off x="4419599" y="5495885"/>
            <a:ext cx="3352800" cy="9373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t>2023</a:t>
            </a:r>
            <a:r>
              <a:rPr lang="zh-CN" altLang="en-US" dirty="0"/>
              <a:t>年</a:t>
            </a:r>
            <a:r>
              <a:rPr lang="en-US" altLang="zh-CN" dirty="0"/>
              <a:t>2</a:t>
            </a:r>
            <a:r>
              <a:rPr lang="zh-CN" altLang="en-US" dirty="0"/>
              <a:t>月</a:t>
            </a:r>
            <a:r>
              <a:rPr lang="en-US" altLang="zh-CN" dirty="0"/>
              <a:t>13</a:t>
            </a:r>
            <a:r>
              <a:rPr lang="zh-CN" altLang="en-US" dirty="0"/>
              <a:t>日</a:t>
            </a:r>
          </a:p>
        </p:txBody>
      </p:sp>
    </p:spTree>
    <p:extLst>
      <p:ext uri="{BB962C8B-B14F-4D97-AF65-F5344CB8AC3E}">
        <p14:creationId xmlns:p14="http://schemas.microsoft.com/office/powerpoint/2010/main" val="248471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1DA711-6F53-CDF8-3DFA-5E8BE295A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225"/>
            <a:ext cx="3597495" cy="5624575"/>
          </a:xfrm>
          <a:prstGeom prst="rect">
            <a:avLst/>
          </a:prstGeom>
        </p:spPr>
      </p:pic>
      <p:pic>
        <p:nvPicPr>
          <p:cNvPr id="7" name="图片 6">
            <a:extLst>
              <a:ext uri="{FF2B5EF4-FFF2-40B4-BE49-F238E27FC236}">
                <a16:creationId xmlns:a16="http://schemas.microsoft.com/office/drawing/2014/main" id="{49867B98-4D70-758F-BDEA-AC5799A66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586" y="1096667"/>
            <a:ext cx="4438818" cy="2718776"/>
          </a:xfrm>
          <a:prstGeom prst="rect">
            <a:avLst/>
          </a:prstGeom>
        </p:spPr>
      </p:pic>
      <p:pic>
        <p:nvPicPr>
          <p:cNvPr id="9" name="图片 8">
            <a:extLst>
              <a:ext uri="{FF2B5EF4-FFF2-40B4-BE49-F238E27FC236}">
                <a16:creationId xmlns:a16="http://schemas.microsoft.com/office/drawing/2014/main" id="{82A35A8B-84A6-FB2F-8667-571CDD335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303" y="3815443"/>
            <a:ext cx="5459926" cy="2966357"/>
          </a:xfrm>
          <a:prstGeom prst="rect">
            <a:avLst/>
          </a:prstGeom>
        </p:spPr>
      </p:pic>
      <p:sp>
        <p:nvSpPr>
          <p:cNvPr id="17" name="矩形 16">
            <a:extLst>
              <a:ext uri="{FF2B5EF4-FFF2-40B4-BE49-F238E27FC236}">
                <a16:creationId xmlns:a16="http://schemas.microsoft.com/office/drawing/2014/main" id="{85178C98-10C8-B71A-1BF8-13ECC94F0483}"/>
              </a:ext>
            </a:extLst>
          </p:cNvPr>
          <p:cNvSpPr/>
          <p:nvPr/>
        </p:nvSpPr>
        <p:spPr>
          <a:xfrm>
            <a:off x="4357583" y="142126"/>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确定现象</a:t>
            </a:r>
          </a:p>
        </p:txBody>
      </p:sp>
      <p:pic>
        <p:nvPicPr>
          <p:cNvPr id="3" name="图片 2">
            <a:extLst>
              <a:ext uri="{FF2B5EF4-FFF2-40B4-BE49-F238E27FC236}">
                <a16:creationId xmlns:a16="http://schemas.microsoft.com/office/drawing/2014/main" id="{DB30BE12-8428-028B-1C8D-538545610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085" y="3815443"/>
            <a:ext cx="2881525" cy="2993176"/>
          </a:xfrm>
          <a:prstGeom prst="rect">
            <a:avLst/>
          </a:prstGeom>
        </p:spPr>
      </p:pic>
      <p:pic>
        <p:nvPicPr>
          <p:cNvPr id="4" name="图片 3">
            <a:extLst>
              <a:ext uri="{FF2B5EF4-FFF2-40B4-BE49-F238E27FC236}">
                <a16:creationId xmlns:a16="http://schemas.microsoft.com/office/drawing/2014/main" id="{04DAF64D-1628-7125-A575-FE1149993C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4382" y="1157225"/>
            <a:ext cx="4127618" cy="2560247"/>
          </a:xfrm>
          <a:prstGeom prst="rect">
            <a:avLst/>
          </a:prstGeom>
        </p:spPr>
      </p:pic>
    </p:spTree>
    <p:extLst>
      <p:ext uri="{BB962C8B-B14F-4D97-AF65-F5344CB8AC3E}">
        <p14:creationId xmlns:p14="http://schemas.microsoft.com/office/powerpoint/2010/main" val="259173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9D2087F-466C-9A69-1FEB-CB6BB9757222}"/>
              </a:ext>
            </a:extLst>
          </p:cNvPr>
          <p:cNvSpPr/>
          <p:nvPr/>
        </p:nvSpPr>
        <p:spPr>
          <a:xfrm>
            <a:off x="4618672" y="117775"/>
            <a:ext cx="2954656"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随机现象</a:t>
            </a:r>
          </a:p>
        </p:txBody>
      </p:sp>
      <p:pic>
        <p:nvPicPr>
          <p:cNvPr id="6" name="图片 5">
            <a:extLst>
              <a:ext uri="{FF2B5EF4-FFF2-40B4-BE49-F238E27FC236}">
                <a16:creationId xmlns:a16="http://schemas.microsoft.com/office/drawing/2014/main" id="{BF192F87-CCCC-2C19-0D1B-DC5790908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2" y="1117307"/>
            <a:ext cx="4068076" cy="2584583"/>
          </a:xfrm>
          <a:prstGeom prst="rect">
            <a:avLst/>
          </a:prstGeom>
        </p:spPr>
      </p:pic>
      <p:pic>
        <p:nvPicPr>
          <p:cNvPr id="10" name="图片 9">
            <a:extLst>
              <a:ext uri="{FF2B5EF4-FFF2-40B4-BE49-F238E27FC236}">
                <a16:creationId xmlns:a16="http://schemas.microsoft.com/office/drawing/2014/main" id="{10E2682D-6AA2-F90B-86A2-D8C1FBF90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047" y="3843353"/>
            <a:ext cx="3859907" cy="2887093"/>
          </a:xfrm>
          <a:prstGeom prst="rect">
            <a:avLst/>
          </a:prstGeom>
        </p:spPr>
      </p:pic>
      <p:pic>
        <p:nvPicPr>
          <p:cNvPr id="17" name="图片 16">
            <a:extLst>
              <a:ext uri="{FF2B5EF4-FFF2-40B4-BE49-F238E27FC236}">
                <a16:creationId xmlns:a16="http://schemas.microsoft.com/office/drawing/2014/main" id="{3153E9F0-BFA6-4B6E-B5EA-2F502545C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71" y="3760985"/>
            <a:ext cx="4046834" cy="3051830"/>
          </a:xfrm>
          <a:prstGeom prst="rect">
            <a:avLst/>
          </a:prstGeom>
        </p:spPr>
      </p:pic>
      <p:pic>
        <p:nvPicPr>
          <p:cNvPr id="21" name="图片 20">
            <a:extLst>
              <a:ext uri="{FF2B5EF4-FFF2-40B4-BE49-F238E27FC236}">
                <a16:creationId xmlns:a16="http://schemas.microsoft.com/office/drawing/2014/main" id="{8FE00085-5FA1-8765-EFA5-40C6399B3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954" y="1041104"/>
            <a:ext cx="4046834" cy="2719881"/>
          </a:xfrm>
          <a:prstGeom prst="rect">
            <a:avLst/>
          </a:prstGeom>
        </p:spPr>
      </p:pic>
      <p:pic>
        <p:nvPicPr>
          <p:cNvPr id="23" name="图片 22">
            <a:extLst>
              <a:ext uri="{FF2B5EF4-FFF2-40B4-BE49-F238E27FC236}">
                <a16:creationId xmlns:a16="http://schemas.microsoft.com/office/drawing/2014/main" id="{A23553B0-D32A-2C72-B860-CEF48925A9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197" y="3843352"/>
            <a:ext cx="4025592" cy="2887093"/>
          </a:xfrm>
          <a:prstGeom prst="rect">
            <a:avLst/>
          </a:prstGeom>
        </p:spPr>
      </p:pic>
      <p:pic>
        <p:nvPicPr>
          <p:cNvPr id="27" name="图片 26">
            <a:extLst>
              <a:ext uri="{FF2B5EF4-FFF2-40B4-BE49-F238E27FC236}">
                <a16:creationId xmlns:a16="http://schemas.microsoft.com/office/drawing/2014/main" id="{568E046E-4CA7-D04A-8C02-4781EDA5F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4484" y="1041104"/>
            <a:ext cx="3335157" cy="2584583"/>
          </a:xfrm>
          <a:prstGeom prst="rect">
            <a:avLst/>
          </a:prstGeom>
        </p:spPr>
      </p:pic>
    </p:spTree>
    <p:extLst>
      <p:ext uri="{BB962C8B-B14F-4D97-AF65-F5344CB8AC3E}">
        <p14:creationId xmlns:p14="http://schemas.microsoft.com/office/powerpoint/2010/main" val="2431979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02D18-B33D-CE67-E431-344464BA6413}"/>
              </a:ext>
            </a:extLst>
          </p:cNvPr>
          <p:cNvSpPr>
            <a:spLocks noGrp="1"/>
          </p:cNvSpPr>
          <p:nvPr>
            <p:ph type="title"/>
          </p:nvPr>
        </p:nvSpPr>
        <p:spPr/>
        <p:txBody>
          <a:bodyPr/>
          <a:lstStyle/>
          <a:p>
            <a:r>
              <a:rPr lang="zh-CN" altLang="en-US" dirty="0"/>
              <a:t>随机现象的规律性</a:t>
            </a:r>
          </a:p>
        </p:txBody>
      </p:sp>
      <p:pic>
        <p:nvPicPr>
          <p:cNvPr id="5" name="内容占位符 4">
            <a:extLst>
              <a:ext uri="{FF2B5EF4-FFF2-40B4-BE49-F238E27FC236}">
                <a16:creationId xmlns:a16="http://schemas.microsoft.com/office/drawing/2014/main" id="{791778EF-1E13-C458-953A-5A6FE7580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85" y="2274295"/>
            <a:ext cx="8850086" cy="2825748"/>
          </a:xfrm>
        </p:spPr>
      </p:pic>
    </p:spTree>
    <p:extLst>
      <p:ext uri="{BB962C8B-B14F-4D97-AF65-F5344CB8AC3E}">
        <p14:creationId xmlns:p14="http://schemas.microsoft.com/office/powerpoint/2010/main" val="106863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F76EB-007B-DF1C-F944-E47B96E0987B}"/>
              </a:ext>
            </a:extLst>
          </p:cNvPr>
          <p:cNvSpPr>
            <a:spLocks noGrp="1"/>
          </p:cNvSpPr>
          <p:nvPr>
            <p:ph type="ctrTitle"/>
          </p:nvPr>
        </p:nvSpPr>
        <p:spPr>
          <a:xfrm>
            <a:off x="707571" y="482604"/>
            <a:ext cx="10776857" cy="2387600"/>
          </a:xfrm>
        </p:spPr>
        <p:txBody>
          <a:bodyPr>
            <a:normAutofit/>
          </a:bodyPr>
          <a:lstStyle/>
          <a:p>
            <a:pPr algn="l"/>
            <a:r>
              <a:rPr lang="zh-CN" altLang="en-US" sz="4000" b="1" dirty="0">
                <a:solidFill>
                  <a:srgbClr val="00B050"/>
                </a:solidFill>
              </a:rPr>
              <a:t>概率论与数理统计</a:t>
            </a:r>
            <a:r>
              <a:rPr lang="zh-CN" altLang="en-US" sz="4000" b="1" dirty="0"/>
              <a:t>是各个学科中</a:t>
            </a:r>
            <a:r>
              <a:rPr lang="zh-CN" altLang="en-US" sz="4000" b="1" dirty="0">
                <a:solidFill>
                  <a:srgbClr val="00B050"/>
                </a:solidFill>
              </a:rPr>
              <a:t>唯一</a:t>
            </a:r>
            <a:r>
              <a:rPr lang="zh-CN" altLang="en-US" sz="4000" b="1" dirty="0"/>
              <a:t>一门专门研究</a:t>
            </a:r>
            <a:r>
              <a:rPr lang="zh-CN" altLang="en-US" sz="4000" b="1" dirty="0">
                <a:solidFill>
                  <a:srgbClr val="00B050"/>
                </a:solidFill>
              </a:rPr>
              <a:t>随机现象</a:t>
            </a:r>
            <a:r>
              <a:rPr lang="zh-CN" altLang="en-US" sz="4000" b="1" dirty="0"/>
              <a:t>的规律性科学。</a:t>
            </a:r>
            <a:br>
              <a:rPr lang="en-US" altLang="zh-CN" sz="4000" b="1" dirty="0"/>
            </a:br>
            <a:br>
              <a:rPr lang="en-US" altLang="zh-CN" sz="4000" b="1" dirty="0"/>
            </a:br>
            <a:r>
              <a:rPr lang="zh-CN" altLang="en-US" sz="4000" b="1" dirty="0"/>
              <a:t>随机现象的广泛性决定了这门学科的重要性</a:t>
            </a:r>
            <a:r>
              <a:rPr lang="en-US" altLang="zh-CN" sz="4000" b="1" dirty="0"/>
              <a:t>!</a:t>
            </a:r>
            <a:endParaRPr lang="zh-CN" altLang="en-US" sz="4000" b="1" dirty="0"/>
          </a:p>
        </p:txBody>
      </p:sp>
      <p:sp>
        <p:nvSpPr>
          <p:cNvPr id="5" name="左大括号 4">
            <a:extLst>
              <a:ext uri="{FF2B5EF4-FFF2-40B4-BE49-F238E27FC236}">
                <a16:creationId xmlns:a16="http://schemas.microsoft.com/office/drawing/2014/main" id="{4EA86EF4-128C-8F3F-8473-7B2DB4E99917}"/>
              </a:ext>
            </a:extLst>
          </p:cNvPr>
          <p:cNvSpPr/>
          <p:nvPr/>
        </p:nvSpPr>
        <p:spPr>
          <a:xfrm>
            <a:off x="2198917" y="3624948"/>
            <a:ext cx="522514" cy="2100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副标题 2">
            <a:extLst>
              <a:ext uri="{FF2B5EF4-FFF2-40B4-BE49-F238E27FC236}">
                <a16:creationId xmlns:a16="http://schemas.microsoft.com/office/drawing/2014/main" id="{DA7423B0-4038-37E6-EF17-33251A8F92E1}"/>
              </a:ext>
            </a:extLst>
          </p:cNvPr>
          <p:cNvSpPr>
            <a:spLocks noGrp="1"/>
          </p:cNvSpPr>
          <p:nvPr>
            <p:ph type="subTitle" idx="1"/>
          </p:nvPr>
        </p:nvSpPr>
        <p:spPr>
          <a:xfrm>
            <a:off x="408216" y="4418187"/>
            <a:ext cx="2024743" cy="588963"/>
          </a:xfrm>
        </p:spPr>
        <p:txBody>
          <a:bodyPr>
            <a:normAutofit/>
          </a:bodyPr>
          <a:lstStyle/>
          <a:p>
            <a:r>
              <a:rPr lang="zh-CN" altLang="en-US" sz="3200" dirty="0"/>
              <a:t>概率论</a:t>
            </a:r>
          </a:p>
        </p:txBody>
      </p:sp>
      <p:sp>
        <p:nvSpPr>
          <p:cNvPr id="7" name="副标题 2">
            <a:extLst>
              <a:ext uri="{FF2B5EF4-FFF2-40B4-BE49-F238E27FC236}">
                <a16:creationId xmlns:a16="http://schemas.microsoft.com/office/drawing/2014/main" id="{438DA89A-468B-F931-2AED-E7B149995532}"/>
              </a:ext>
            </a:extLst>
          </p:cNvPr>
          <p:cNvSpPr txBox="1">
            <a:spLocks/>
          </p:cNvSpPr>
          <p:nvPr/>
        </p:nvSpPr>
        <p:spPr>
          <a:xfrm>
            <a:off x="2590800" y="4104487"/>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随机变量</a:t>
            </a:r>
          </a:p>
        </p:txBody>
      </p:sp>
      <p:sp>
        <p:nvSpPr>
          <p:cNvPr id="8" name="副标题 2">
            <a:extLst>
              <a:ext uri="{FF2B5EF4-FFF2-40B4-BE49-F238E27FC236}">
                <a16:creationId xmlns:a16="http://schemas.microsoft.com/office/drawing/2014/main" id="{A0FE47E3-7AA1-808F-4319-9135B1790330}"/>
              </a:ext>
            </a:extLst>
          </p:cNvPr>
          <p:cNvSpPr txBox="1">
            <a:spLocks/>
          </p:cNvSpPr>
          <p:nvPr/>
        </p:nvSpPr>
        <p:spPr>
          <a:xfrm>
            <a:off x="2590801" y="3515524"/>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随机事件</a:t>
            </a:r>
          </a:p>
        </p:txBody>
      </p:sp>
      <p:sp>
        <p:nvSpPr>
          <p:cNvPr id="9" name="副标题 2">
            <a:extLst>
              <a:ext uri="{FF2B5EF4-FFF2-40B4-BE49-F238E27FC236}">
                <a16:creationId xmlns:a16="http://schemas.microsoft.com/office/drawing/2014/main" id="{4729EFF4-8A31-E89B-6CE3-FA47BBF14E53}"/>
              </a:ext>
            </a:extLst>
          </p:cNvPr>
          <p:cNvSpPr txBox="1">
            <a:spLocks/>
          </p:cNvSpPr>
          <p:nvPr/>
        </p:nvSpPr>
        <p:spPr>
          <a:xfrm>
            <a:off x="2775860" y="4712669"/>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期望、方差</a:t>
            </a:r>
          </a:p>
        </p:txBody>
      </p:sp>
      <p:sp>
        <p:nvSpPr>
          <p:cNvPr id="10" name="副标题 2">
            <a:extLst>
              <a:ext uri="{FF2B5EF4-FFF2-40B4-BE49-F238E27FC236}">
                <a16:creationId xmlns:a16="http://schemas.microsoft.com/office/drawing/2014/main" id="{772256DB-EE36-4B60-FCC9-0FD2D5E63E49}"/>
              </a:ext>
            </a:extLst>
          </p:cNvPr>
          <p:cNvSpPr txBox="1">
            <a:spLocks/>
          </p:cNvSpPr>
          <p:nvPr/>
        </p:nvSpPr>
        <p:spPr>
          <a:xfrm>
            <a:off x="2590800" y="5320568"/>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极限定理</a:t>
            </a:r>
          </a:p>
        </p:txBody>
      </p:sp>
      <p:sp>
        <p:nvSpPr>
          <p:cNvPr id="11" name="左大括号 10">
            <a:extLst>
              <a:ext uri="{FF2B5EF4-FFF2-40B4-BE49-F238E27FC236}">
                <a16:creationId xmlns:a16="http://schemas.microsoft.com/office/drawing/2014/main" id="{D170C83E-EC55-30BE-0A67-04AAAB7BA4C3}"/>
              </a:ext>
            </a:extLst>
          </p:cNvPr>
          <p:cNvSpPr/>
          <p:nvPr/>
        </p:nvSpPr>
        <p:spPr>
          <a:xfrm>
            <a:off x="7663542" y="3592294"/>
            <a:ext cx="522514" cy="2100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副标题 2">
            <a:extLst>
              <a:ext uri="{FF2B5EF4-FFF2-40B4-BE49-F238E27FC236}">
                <a16:creationId xmlns:a16="http://schemas.microsoft.com/office/drawing/2014/main" id="{1E546316-B005-9572-4685-A7DCABBA1E73}"/>
              </a:ext>
            </a:extLst>
          </p:cNvPr>
          <p:cNvSpPr txBox="1">
            <a:spLocks/>
          </p:cNvSpPr>
          <p:nvPr/>
        </p:nvSpPr>
        <p:spPr>
          <a:xfrm>
            <a:off x="5763981" y="4407305"/>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dirty="0"/>
              <a:t>数理统计</a:t>
            </a:r>
          </a:p>
        </p:txBody>
      </p:sp>
      <p:sp>
        <p:nvSpPr>
          <p:cNvPr id="13" name="副标题 2">
            <a:extLst>
              <a:ext uri="{FF2B5EF4-FFF2-40B4-BE49-F238E27FC236}">
                <a16:creationId xmlns:a16="http://schemas.microsoft.com/office/drawing/2014/main" id="{A2B2A975-B14E-B143-B8C0-503664523784}"/>
              </a:ext>
            </a:extLst>
          </p:cNvPr>
          <p:cNvSpPr txBox="1">
            <a:spLocks/>
          </p:cNvSpPr>
          <p:nvPr/>
        </p:nvSpPr>
        <p:spPr>
          <a:xfrm>
            <a:off x="7794169" y="4039175"/>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统计量</a:t>
            </a:r>
          </a:p>
        </p:txBody>
      </p:sp>
      <p:sp>
        <p:nvSpPr>
          <p:cNvPr id="14" name="副标题 2">
            <a:extLst>
              <a:ext uri="{FF2B5EF4-FFF2-40B4-BE49-F238E27FC236}">
                <a16:creationId xmlns:a16="http://schemas.microsoft.com/office/drawing/2014/main" id="{F9FD6362-68DC-91FA-1944-4BC3ACA2CCD1}"/>
              </a:ext>
            </a:extLst>
          </p:cNvPr>
          <p:cNvSpPr txBox="1">
            <a:spLocks/>
          </p:cNvSpPr>
          <p:nvPr/>
        </p:nvSpPr>
        <p:spPr>
          <a:xfrm>
            <a:off x="8131628" y="3450212"/>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总体、样本</a:t>
            </a:r>
          </a:p>
        </p:txBody>
      </p:sp>
      <p:sp>
        <p:nvSpPr>
          <p:cNvPr id="15" name="副标题 2">
            <a:extLst>
              <a:ext uri="{FF2B5EF4-FFF2-40B4-BE49-F238E27FC236}">
                <a16:creationId xmlns:a16="http://schemas.microsoft.com/office/drawing/2014/main" id="{16DBFB66-2EF0-B730-A365-111BFD6F8F2A}"/>
              </a:ext>
            </a:extLst>
          </p:cNvPr>
          <p:cNvSpPr txBox="1">
            <a:spLocks/>
          </p:cNvSpPr>
          <p:nvPr/>
        </p:nvSpPr>
        <p:spPr>
          <a:xfrm>
            <a:off x="7946568" y="4647357"/>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参数估计</a:t>
            </a:r>
          </a:p>
        </p:txBody>
      </p:sp>
      <p:sp>
        <p:nvSpPr>
          <p:cNvPr id="16" name="副标题 2">
            <a:extLst>
              <a:ext uri="{FF2B5EF4-FFF2-40B4-BE49-F238E27FC236}">
                <a16:creationId xmlns:a16="http://schemas.microsoft.com/office/drawing/2014/main" id="{0310BC98-23C9-027A-CBE3-7381ECD9C89C}"/>
              </a:ext>
            </a:extLst>
          </p:cNvPr>
          <p:cNvSpPr txBox="1">
            <a:spLocks/>
          </p:cNvSpPr>
          <p:nvPr/>
        </p:nvSpPr>
        <p:spPr>
          <a:xfrm>
            <a:off x="7946572" y="5277028"/>
            <a:ext cx="2024743" cy="588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dirty="0"/>
              <a:t>假设检验</a:t>
            </a:r>
          </a:p>
        </p:txBody>
      </p:sp>
    </p:spTree>
    <p:extLst>
      <p:ext uri="{BB962C8B-B14F-4D97-AF65-F5344CB8AC3E}">
        <p14:creationId xmlns:p14="http://schemas.microsoft.com/office/powerpoint/2010/main" val="31027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1F2E676D-6901-5800-08C8-9D95446CA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285" y="3566886"/>
            <a:ext cx="2731683" cy="3236686"/>
          </a:xfrm>
          <a:prstGeom prst="rect">
            <a:avLst/>
          </a:prstGeom>
        </p:spPr>
      </p:pic>
      <p:pic>
        <p:nvPicPr>
          <p:cNvPr id="5" name="图片 4">
            <a:extLst>
              <a:ext uri="{FF2B5EF4-FFF2-40B4-BE49-F238E27FC236}">
                <a16:creationId xmlns:a16="http://schemas.microsoft.com/office/drawing/2014/main" id="{D74991D3-B5B9-DAA7-5004-994BB006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16" y="3556000"/>
            <a:ext cx="4182468" cy="3193141"/>
          </a:xfrm>
          <a:prstGeom prst="rect">
            <a:avLst/>
          </a:prstGeom>
        </p:spPr>
      </p:pic>
      <p:pic>
        <p:nvPicPr>
          <p:cNvPr id="11" name="图片 10">
            <a:extLst>
              <a:ext uri="{FF2B5EF4-FFF2-40B4-BE49-F238E27FC236}">
                <a16:creationId xmlns:a16="http://schemas.microsoft.com/office/drawing/2014/main" id="{C06A3103-396D-130A-D6CE-C4197FD46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677" y="0"/>
            <a:ext cx="7644923" cy="3501572"/>
          </a:xfrm>
          <a:prstGeom prst="rect">
            <a:avLst/>
          </a:prstGeom>
        </p:spPr>
      </p:pic>
      <p:pic>
        <p:nvPicPr>
          <p:cNvPr id="13" name="图片 12">
            <a:extLst>
              <a:ext uri="{FF2B5EF4-FFF2-40B4-BE49-F238E27FC236}">
                <a16:creationId xmlns:a16="http://schemas.microsoft.com/office/drawing/2014/main" id="{0D5F3079-1526-C30E-5BB0-7C2186030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677" y="3566886"/>
            <a:ext cx="3016608" cy="3225800"/>
          </a:xfrm>
          <a:prstGeom prst="rect">
            <a:avLst/>
          </a:prstGeom>
        </p:spPr>
      </p:pic>
      <p:pic>
        <p:nvPicPr>
          <p:cNvPr id="20" name="图片 19">
            <a:extLst>
              <a:ext uri="{FF2B5EF4-FFF2-40B4-BE49-F238E27FC236}">
                <a16:creationId xmlns:a16="http://schemas.microsoft.com/office/drawing/2014/main" id="{809CC8BE-5DDF-2734-70C0-BF59B00D9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2968" y="3613595"/>
            <a:ext cx="2049032" cy="3077949"/>
          </a:xfrm>
          <a:prstGeom prst="rect">
            <a:avLst/>
          </a:prstGeom>
        </p:spPr>
      </p:pic>
      <p:sp>
        <p:nvSpPr>
          <p:cNvPr id="22" name="文本框 21">
            <a:extLst>
              <a:ext uri="{FF2B5EF4-FFF2-40B4-BE49-F238E27FC236}">
                <a16:creationId xmlns:a16="http://schemas.microsoft.com/office/drawing/2014/main" id="{04A1771E-310B-03B5-2E5F-D96C21876F36}"/>
              </a:ext>
            </a:extLst>
          </p:cNvPr>
          <p:cNvSpPr txBox="1"/>
          <p:nvPr/>
        </p:nvSpPr>
        <p:spPr>
          <a:xfrm>
            <a:off x="-32356" y="3556000"/>
            <a:ext cx="1620957" cy="523220"/>
          </a:xfrm>
          <a:prstGeom prst="rect">
            <a:avLst/>
          </a:prstGeom>
          <a:noFill/>
        </p:spPr>
        <p:txBody>
          <a:bodyPr wrap="none" rtlCol="0">
            <a:spAutoFit/>
          </a:bodyPr>
          <a:lstStyle/>
          <a:p>
            <a:r>
              <a:rPr lang="zh-CN" altLang="en-US" sz="2800" dirty="0">
                <a:solidFill>
                  <a:srgbClr val="FFC000"/>
                </a:solidFill>
              </a:rPr>
              <a:t>海底捞针</a:t>
            </a:r>
          </a:p>
        </p:txBody>
      </p:sp>
      <p:sp>
        <p:nvSpPr>
          <p:cNvPr id="23" name="文本框 22">
            <a:extLst>
              <a:ext uri="{FF2B5EF4-FFF2-40B4-BE49-F238E27FC236}">
                <a16:creationId xmlns:a16="http://schemas.microsoft.com/office/drawing/2014/main" id="{96834BEC-8A8D-8B09-2043-E93F98938066}"/>
              </a:ext>
            </a:extLst>
          </p:cNvPr>
          <p:cNvSpPr txBox="1"/>
          <p:nvPr/>
        </p:nvSpPr>
        <p:spPr>
          <a:xfrm>
            <a:off x="6606952" y="65314"/>
            <a:ext cx="3155031" cy="523220"/>
          </a:xfrm>
          <a:prstGeom prst="rect">
            <a:avLst/>
          </a:prstGeom>
          <a:noFill/>
        </p:spPr>
        <p:txBody>
          <a:bodyPr wrap="none" rtlCol="0">
            <a:spAutoFit/>
          </a:bodyPr>
          <a:lstStyle/>
          <a:p>
            <a:r>
              <a:rPr lang="zh-CN" altLang="en-US" sz="2800" dirty="0">
                <a:solidFill>
                  <a:srgbClr val="FFC000"/>
                </a:solidFill>
              </a:rPr>
              <a:t>不相上下 旗鼓相当</a:t>
            </a:r>
          </a:p>
        </p:txBody>
      </p:sp>
      <p:sp>
        <p:nvSpPr>
          <p:cNvPr id="24" name="文本框 23">
            <a:extLst>
              <a:ext uri="{FF2B5EF4-FFF2-40B4-BE49-F238E27FC236}">
                <a16:creationId xmlns:a16="http://schemas.microsoft.com/office/drawing/2014/main" id="{C409E37C-2C44-FC0A-8262-27DDF696AC6A}"/>
              </a:ext>
            </a:extLst>
          </p:cNvPr>
          <p:cNvSpPr txBox="1"/>
          <p:nvPr/>
        </p:nvSpPr>
        <p:spPr>
          <a:xfrm>
            <a:off x="5812834" y="3501571"/>
            <a:ext cx="3155031" cy="523220"/>
          </a:xfrm>
          <a:prstGeom prst="rect">
            <a:avLst/>
          </a:prstGeom>
          <a:noFill/>
        </p:spPr>
        <p:txBody>
          <a:bodyPr wrap="none" rtlCol="0">
            <a:spAutoFit/>
          </a:bodyPr>
          <a:lstStyle/>
          <a:p>
            <a:r>
              <a:rPr lang="zh-CN" altLang="en-US" sz="2800" dirty="0">
                <a:solidFill>
                  <a:srgbClr val="FFC000"/>
                </a:solidFill>
              </a:rPr>
              <a:t>十拿九稳 百发百中</a:t>
            </a:r>
          </a:p>
        </p:txBody>
      </p:sp>
      <p:pic>
        <p:nvPicPr>
          <p:cNvPr id="3" name="图片 2">
            <a:extLst>
              <a:ext uri="{FF2B5EF4-FFF2-40B4-BE49-F238E27FC236}">
                <a16:creationId xmlns:a16="http://schemas.microsoft.com/office/drawing/2014/main" id="{80D7DCA2-E2AF-86CB-417F-70E3E6EF38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88" y="-1"/>
            <a:ext cx="4330981" cy="3501572"/>
          </a:xfrm>
          <a:prstGeom prst="rect">
            <a:avLst/>
          </a:prstGeom>
        </p:spPr>
      </p:pic>
      <p:sp>
        <p:nvSpPr>
          <p:cNvPr id="4" name="文本框 3">
            <a:extLst>
              <a:ext uri="{FF2B5EF4-FFF2-40B4-BE49-F238E27FC236}">
                <a16:creationId xmlns:a16="http://schemas.microsoft.com/office/drawing/2014/main" id="{C512583A-112E-2571-3BBE-AC6F25B4C1A1}"/>
              </a:ext>
            </a:extLst>
          </p:cNvPr>
          <p:cNvSpPr txBox="1"/>
          <p:nvPr/>
        </p:nvSpPr>
        <p:spPr>
          <a:xfrm>
            <a:off x="10888" y="108859"/>
            <a:ext cx="1620957" cy="523220"/>
          </a:xfrm>
          <a:prstGeom prst="rect">
            <a:avLst/>
          </a:prstGeom>
          <a:noFill/>
        </p:spPr>
        <p:txBody>
          <a:bodyPr wrap="none" rtlCol="0">
            <a:spAutoFit/>
          </a:bodyPr>
          <a:lstStyle/>
          <a:p>
            <a:r>
              <a:rPr lang="zh-CN" altLang="en-US" sz="2800" dirty="0">
                <a:solidFill>
                  <a:srgbClr val="FFC000"/>
                </a:solidFill>
              </a:rPr>
              <a:t>百年不遇</a:t>
            </a:r>
          </a:p>
        </p:txBody>
      </p:sp>
    </p:spTree>
    <p:extLst>
      <p:ext uri="{BB962C8B-B14F-4D97-AF65-F5344CB8AC3E}">
        <p14:creationId xmlns:p14="http://schemas.microsoft.com/office/powerpoint/2010/main" val="252216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63ED0F1-85CA-0FC7-C392-AB1237BE3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1" y="291743"/>
            <a:ext cx="9557657" cy="6566257"/>
          </a:xfrm>
          <a:prstGeom prst="rect">
            <a:avLst/>
          </a:prstGeom>
        </p:spPr>
      </p:pic>
    </p:spTree>
    <p:extLst>
      <p:ext uri="{BB962C8B-B14F-4D97-AF65-F5344CB8AC3E}">
        <p14:creationId xmlns:p14="http://schemas.microsoft.com/office/powerpoint/2010/main" val="98354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C6D8850-1ABC-7239-51AB-F30CB759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435" y="472974"/>
            <a:ext cx="10665130" cy="5574040"/>
          </a:xfrm>
        </p:spPr>
      </p:pic>
    </p:spTree>
    <p:extLst>
      <p:ext uri="{BB962C8B-B14F-4D97-AF65-F5344CB8AC3E}">
        <p14:creationId xmlns:p14="http://schemas.microsoft.com/office/powerpoint/2010/main" val="41939367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79</Words>
  <Application>Microsoft Office PowerPoint</Application>
  <PresentationFormat>宽屏</PresentationFormat>
  <Paragraphs>23</Paragraphs>
  <Slides>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vt:i4>
      </vt:variant>
    </vt:vector>
  </HeadingPairs>
  <TitlesOfParts>
    <vt:vector size="12" baseType="lpstr">
      <vt:lpstr>等线</vt:lpstr>
      <vt:lpstr>等线 Light</vt:lpstr>
      <vt:lpstr>Arial</vt:lpstr>
      <vt:lpstr>Office 主题​​</vt:lpstr>
      <vt:lpstr>温家强 </vt:lpstr>
      <vt:lpstr>PowerPoint 演示文稿</vt:lpstr>
      <vt:lpstr>PowerPoint 演示文稿</vt:lpstr>
      <vt:lpstr>随机现象的规律性</vt:lpstr>
      <vt:lpstr>概率论与数理统计是各个学科中唯一一门专门研究随机现象的规律性科学。  随机现象的广泛性决定了这门学科的重要性!</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 Jiaqiang</dc:creator>
  <cp:lastModifiedBy>Wen Jiaqiang</cp:lastModifiedBy>
  <cp:revision>61</cp:revision>
  <dcterms:created xsi:type="dcterms:W3CDTF">2022-10-17T14:32:44Z</dcterms:created>
  <dcterms:modified xsi:type="dcterms:W3CDTF">2023-02-12T03:53:17Z</dcterms:modified>
</cp:coreProperties>
</file>